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514" r:id="rId4"/>
  </p:sldMasterIdLst>
  <p:notesMasterIdLst>
    <p:notesMasterId r:id="rId6"/>
  </p:notesMasterIdLst>
  <p:sldIdLst>
    <p:sldId id="214747342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69327AE-F98C-4A83-9F0E-689DFA4E2D48}">
          <p14:sldIdLst>
            <p14:sldId id="214747342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F17C3C-7E4A-EEA1-3561-B9509B029FFB}" name="Spore, Adam" initials="AS" userId="S::aspore@dwyeromega.com::91f7ec49-49e6-4572-a09b-e53c41d75bd2" providerId="AD"/>
  <p188:author id="{91EDDBB4-8872-727D-E73E-107224DC99C2}" name="Quinzi, Nicole" initials="QN" userId="S::nquinzi@dwyeromega.com::3e718ff6-cc34-4c09-b4ce-ec4cb800ca1d" providerId="AD"/>
  <p188:author id="{59AA8FF4-67BF-8BC1-2351-B3F70B9B9636}" name="Rennick, Brad" initials="BR" userId="S::brennick@dwyeromega.com::d4c0aa99-7709-4c9f-a5c3-ddd865c531b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252B"/>
    <a:srgbClr val="DB1822"/>
    <a:srgbClr val="272A68"/>
    <a:srgbClr val="F37378"/>
    <a:srgbClr val="404040"/>
    <a:srgbClr val="00BD70"/>
    <a:srgbClr val="75787C"/>
    <a:srgbClr val="E4E4E4"/>
    <a:srgbClr val="E2E2E2"/>
    <a:srgbClr val="B76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529" autoAdjust="0"/>
  </p:normalViewPr>
  <p:slideViewPr>
    <p:cSldViewPr snapToGrid="0">
      <p:cViewPr varScale="1">
        <p:scale>
          <a:sx n="115" d="100"/>
          <a:sy n="115" d="100"/>
        </p:scale>
        <p:origin x="10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06159-BDC0-D54F-BF0F-7D9E9E6320B1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9996B-B397-F949-87A9-05D8EFC1A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8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61E7796-0609-5806-3650-1226B30BA57F}"/>
              </a:ext>
            </a:extLst>
          </p:cNvPr>
          <p:cNvSpPr/>
          <p:nvPr userDrawn="1"/>
        </p:nvSpPr>
        <p:spPr>
          <a:xfrm>
            <a:off x="-2855" y="6414037"/>
            <a:ext cx="12194856" cy="44396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3" name="Picture 2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674C9C76-12A2-BD4B-5BE0-70331DF306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64064" y="6520225"/>
            <a:ext cx="1585868" cy="239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29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943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1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AB8F290-CF7A-B005-7705-F4CE241D61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0654" y="2481363"/>
            <a:ext cx="3016642" cy="26565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49B7FE3-3D3B-9715-8BEF-14351EC62E83}"/>
              </a:ext>
            </a:extLst>
          </p:cNvPr>
          <p:cNvSpPr txBox="1"/>
          <p:nvPr/>
        </p:nvSpPr>
        <p:spPr>
          <a:xfrm>
            <a:off x="479393" y="292558"/>
            <a:ext cx="10476781" cy="6802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en-US" sz="4400" b="1" dirty="0">
                <a:solidFill>
                  <a:srgbClr val="98252B"/>
                </a:solidFill>
                <a:latin typeface="+mj-lt"/>
                <a:ea typeface="Verdana"/>
                <a:cs typeface="Calibri"/>
              </a:rPr>
              <a:t>Success in Action |</a:t>
            </a:r>
            <a:r>
              <a:rPr lang="en-US" sz="4400" b="1" dirty="0">
                <a:solidFill>
                  <a:srgbClr val="272A68"/>
                </a:solidFill>
                <a:latin typeface="+mj-lt"/>
                <a:ea typeface="Verdana"/>
                <a:cs typeface="Calibri"/>
              </a:rPr>
              <a:t> Semiconductor OEM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85CB99-B82A-8965-CE80-C1D432D43CA9}"/>
              </a:ext>
            </a:extLst>
          </p:cNvPr>
          <p:cNvSpPr/>
          <p:nvPr/>
        </p:nvSpPr>
        <p:spPr>
          <a:xfrm>
            <a:off x="0" y="949459"/>
            <a:ext cx="12192000" cy="8320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BDCA5D0-EA86-7AA7-66B7-F7938389D8DC}"/>
              </a:ext>
            </a:extLst>
          </p:cNvPr>
          <p:cNvSpPr/>
          <p:nvPr/>
        </p:nvSpPr>
        <p:spPr>
          <a:xfrm>
            <a:off x="371895" y="1932123"/>
            <a:ext cx="3998957" cy="214179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2C3832-CC4F-B1C2-61A8-64B3F739D616}"/>
              </a:ext>
            </a:extLst>
          </p:cNvPr>
          <p:cNvSpPr txBox="1"/>
          <p:nvPr/>
        </p:nvSpPr>
        <p:spPr>
          <a:xfrm>
            <a:off x="479394" y="2047305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Customer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Challenge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9" name="Text Placeholder 21">
            <a:extLst>
              <a:ext uri="{FF2B5EF4-FFF2-40B4-BE49-F238E27FC236}">
                <a16:creationId xmlns:a16="http://schemas.microsoft.com/office/drawing/2014/main" id="{DCB9CF08-42F9-1B76-2C87-B1159C498EE0}"/>
              </a:ext>
            </a:extLst>
          </p:cNvPr>
          <p:cNvSpPr txBox="1">
            <a:spLocks/>
          </p:cNvSpPr>
          <p:nvPr/>
        </p:nvSpPr>
        <p:spPr>
          <a:xfrm>
            <a:off x="479395" y="2447415"/>
            <a:ext cx="3757325" cy="13386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/>
              <a:t>Needed high-performance temperature sensors with strict tolerances, EMI protection, and tool-specific configurations, and fast delivery.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/>
              <a:t>Product</a:t>
            </a:r>
            <a:r>
              <a:rPr lang="en-US" sz="1400" dirty="0"/>
              <a:t>: RTDs &amp; Thermocouples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523B022-E999-EBED-C49F-EDFB04655EA8}"/>
              </a:ext>
            </a:extLst>
          </p:cNvPr>
          <p:cNvSpPr/>
          <p:nvPr/>
        </p:nvSpPr>
        <p:spPr>
          <a:xfrm>
            <a:off x="4512167" y="1932123"/>
            <a:ext cx="3998957" cy="214179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C620E0-1FD8-E202-5B53-6D3A428D400A}"/>
              </a:ext>
            </a:extLst>
          </p:cNvPr>
          <p:cNvSpPr txBox="1"/>
          <p:nvPr/>
        </p:nvSpPr>
        <p:spPr>
          <a:xfrm>
            <a:off x="4619666" y="2070890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DwyerOmega Solution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12" name="Text Placeholder 21">
            <a:extLst>
              <a:ext uri="{FF2B5EF4-FFF2-40B4-BE49-F238E27FC236}">
                <a16:creationId xmlns:a16="http://schemas.microsoft.com/office/drawing/2014/main" id="{D2D20715-4B63-E5CF-8305-854BB6122F3F}"/>
              </a:ext>
            </a:extLst>
          </p:cNvPr>
          <p:cNvSpPr txBox="1">
            <a:spLocks/>
          </p:cNvSpPr>
          <p:nvPr/>
        </p:nvSpPr>
        <p:spPr>
          <a:xfrm>
            <a:off x="4619667" y="2471000"/>
            <a:ext cx="3891458" cy="13386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Custom bends &amp; tolerances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Torque-specified fittings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Drain wire attachments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EMI grounding &amp; special labeling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Fast quotes, expert support, and design flexibility made us the go-to partner.</a:t>
            </a:r>
            <a:endParaRPr lang="en-US" altLang="en-US" sz="14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525BE47-7C01-AE9C-D495-B289EBE61A1C}"/>
              </a:ext>
            </a:extLst>
          </p:cNvPr>
          <p:cNvSpPr/>
          <p:nvPr/>
        </p:nvSpPr>
        <p:spPr>
          <a:xfrm>
            <a:off x="371894" y="4194448"/>
            <a:ext cx="3998957" cy="214179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684F74-0C3F-641B-FE3F-9E7864FD1C36}"/>
              </a:ext>
            </a:extLst>
          </p:cNvPr>
          <p:cNvSpPr txBox="1"/>
          <p:nvPr/>
        </p:nvSpPr>
        <p:spPr>
          <a:xfrm>
            <a:off x="479393" y="4309630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Customer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Information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80868FE9-E8E3-934E-A20C-CC04C8AF930A}"/>
              </a:ext>
            </a:extLst>
          </p:cNvPr>
          <p:cNvSpPr txBox="1">
            <a:spLocks/>
          </p:cNvSpPr>
          <p:nvPr/>
        </p:nvSpPr>
        <p:spPr>
          <a:xfrm>
            <a:off x="479394" y="4709740"/>
            <a:ext cx="3757325" cy="13386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Global semiconductor OEM known for innovation and precision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Demands strict spec adherence for wafer processing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en-US" sz="1400" dirty="0"/>
              <a:t>Operates across multiple specialized areas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4782603-BA54-139E-B7B0-F00BA9DC855B}"/>
              </a:ext>
            </a:extLst>
          </p:cNvPr>
          <p:cNvSpPr/>
          <p:nvPr/>
        </p:nvSpPr>
        <p:spPr>
          <a:xfrm>
            <a:off x="4512166" y="4194448"/>
            <a:ext cx="3998957" cy="214179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81C871F-D247-CE40-F7E6-3ED01B5C371E}"/>
              </a:ext>
            </a:extLst>
          </p:cNvPr>
          <p:cNvSpPr txBox="1"/>
          <p:nvPr/>
        </p:nvSpPr>
        <p:spPr>
          <a:xfrm>
            <a:off x="4619665" y="4333215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Opportunity Value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18" name="Text Placeholder 21">
            <a:extLst>
              <a:ext uri="{FF2B5EF4-FFF2-40B4-BE49-F238E27FC236}">
                <a16:creationId xmlns:a16="http://schemas.microsoft.com/office/drawing/2014/main" id="{4A46CAF6-1AB3-749A-90EE-B48EDC34340F}"/>
              </a:ext>
            </a:extLst>
          </p:cNvPr>
          <p:cNvSpPr txBox="1">
            <a:spLocks/>
          </p:cNvSpPr>
          <p:nvPr/>
        </p:nvSpPr>
        <p:spPr>
          <a:xfrm>
            <a:off x="4619666" y="4733325"/>
            <a:ext cx="3891458" cy="13386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Multi-year, 7-figure value with ongoing design wins across tool platforms.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/>
              <a:t>25% of their orders from DwyerOmega are custom designs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D52EDF7-B697-BD8C-33CF-11970AE72B9B}"/>
              </a:ext>
            </a:extLst>
          </p:cNvPr>
          <p:cNvSpPr txBox="1"/>
          <p:nvPr/>
        </p:nvSpPr>
        <p:spPr>
          <a:xfrm>
            <a:off x="479394" y="1167577"/>
            <a:ext cx="31945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Customer</a:t>
            </a:r>
            <a:r>
              <a:rPr kumimoji="0" lang="en-US" sz="2000" b="1" i="0" u="none" strike="noStrike" kern="1200" cap="none" spc="0" normalizeH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72A68"/>
                </a:solidFill>
                <a:effectLst/>
                <a:uLnTx/>
                <a:uFillTx/>
                <a:latin typeface="+mj-lt"/>
                <a:cs typeface="Calibri"/>
              </a:rPr>
              <a:t>Application</a:t>
            </a:r>
            <a:endParaRPr lang="en-US" dirty="0">
              <a:solidFill>
                <a:srgbClr val="000000"/>
              </a:solidFill>
              <a:latin typeface="+mj-lt"/>
              <a:cs typeface="Calibri"/>
            </a:endParaRPr>
          </a:p>
        </p:txBody>
      </p:sp>
      <p:sp>
        <p:nvSpPr>
          <p:cNvPr id="20" name="Text Placeholder 21">
            <a:extLst>
              <a:ext uri="{FF2B5EF4-FFF2-40B4-BE49-F238E27FC236}">
                <a16:creationId xmlns:a16="http://schemas.microsoft.com/office/drawing/2014/main" id="{B031C6D0-6B63-4160-562F-93A36E4D45F7}"/>
              </a:ext>
            </a:extLst>
          </p:cNvPr>
          <p:cNvSpPr txBox="1">
            <a:spLocks/>
          </p:cNvSpPr>
          <p:nvPr/>
        </p:nvSpPr>
        <p:spPr>
          <a:xfrm>
            <a:off x="3014776" y="1096534"/>
            <a:ext cx="7035312" cy="352371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Precision temperature control in semiconductor tools, where accuracy and cleanliness are mission-critical.</a:t>
            </a:r>
            <a:endParaRPr lang="en-US" sz="1600" dirty="0">
              <a:solidFill>
                <a:srgbClr val="212529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424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path" presetSubtype="0" decel="10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0.01719 -0.00023 L 4.79167E-6 -3.7037E-6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1" grpId="1"/>
      <p:bldP spid="14" grpId="0"/>
      <p:bldP spid="14" grpId="1"/>
      <p:bldP spid="17" grpId="0"/>
      <p:bldP spid="17" grpId="1"/>
      <p:bldP spid="19" grpId="0"/>
      <p:bldP spid="19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212121"/>
      </a:dk1>
      <a:lt1>
        <a:sysClr val="window" lastClr="FFFFFF"/>
      </a:lt1>
      <a:dk2>
        <a:srgbClr val="DEDEDE"/>
      </a:dk2>
      <a:lt2>
        <a:srgbClr val="FB6A2A"/>
      </a:lt2>
      <a:accent1>
        <a:srgbClr val="40404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358e590-82cf-4326-9644-4eb06901d3ab" xsi:nil="true"/>
    <lcf76f155ced4ddcb4097134ff3c332f xmlns="2e662cb5-f1a2-4fcf-b5cb-f2f08eb4d86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5A667FE2D4D243B7A0725D9C48B6AC" ma:contentTypeVersion="20" ma:contentTypeDescription="Create a new document." ma:contentTypeScope="" ma:versionID="6e60531724c16838fc9dd9276a292fe8">
  <xsd:schema xmlns:xsd="http://www.w3.org/2001/XMLSchema" xmlns:xs="http://www.w3.org/2001/XMLSchema" xmlns:p="http://schemas.microsoft.com/office/2006/metadata/properties" xmlns:ns2="6358e590-82cf-4326-9644-4eb06901d3ab" xmlns:ns3="2e662cb5-f1a2-4fcf-b5cb-f2f08eb4d864" targetNamespace="http://schemas.microsoft.com/office/2006/metadata/properties" ma:root="true" ma:fieldsID="887cd9d89c8287cd7f373c853fe359a6" ns2:_="" ns3:_="">
    <xsd:import namespace="6358e590-82cf-4326-9644-4eb06901d3ab"/>
    <xsd:import namespace="2e662cb5-f1a2-4fcf-b5cb-f2f08eb4d86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58e590-82cf-4326-9644-4eb06901d3a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b9c813d-5f42-4e90-857b-e548ef7606da}" ma:internalName="TaxCatchAll" ma:showField="CatchAllData" ma:web="6358e590-82cf-4326-9644-4eb06901d3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662cb5-f1a2-4fcf-b5cb-f2f08eb4d8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f634c-4b1c-45cc-9a40-90c21217c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E7C0D3-90B3-483D-B7D6-C94306049199}">
  <ds:schemaRefs>
    <ds:schemaRef ds:uri="2e662cb5-f1a2-4fcf-b5cb-f2f08eb4d864"/>
    <ds:schemaRef ds:uri="6358e590-82cf-4326-9644-4eb06901d3a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80EEADE-064B-43FC-AEE0-1827DF93C02F}">
  <ds:schemaRefs>
    <ds:schemaRef ds:uri="2e662cb5-f1a2-4fcf-b5cb-f2f08eb4d864"/>
    <ds:schemaRef ds:uri="6358e590-82cf-4326-9644-4eb06901d3a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5E807DB-67D9-4F42-9247-869A91D4A2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125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Shane</dc:creator>
  <cp:lastModifiedBy>Risola, Krystine</cp:lastModifiedBy>
  <cp:revision>9</cp:revision>
  <dcterms:created xsi:type="dcterms:W3CDTF">2023-06-19T16:08:32Z</dcterms:created>
  <dcterms:modified xsi:type="dcterms:W3CDTF">2025-06-04T20:14:56Z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f5e9d48-0ea8-48aa-bdb9-8632ae51b998_Enabled">
    <vt:lpwstr>true</vt:lpwstr>
  </property>
  <property fmtid="{D5CDD505-2E9C-101B-9397-08002B2CF9AE}" pid="3" name="MSIP_Label_af5e9d48-0ea8-48aa-bdb9-8632ae51b998_SetDate">
    <vt:lpwstr>2023-07-25T17:15:58Z</vt:lpwstr>
  </property>
  <property fmtid="{D5CDD505-2E9C-101B-9397-08002B2CF9AE}" pid="4" name="MSIP_Label_af5e9d48-0ea8-48aa-bdb9-8632ae51b998_Method">
    <vt:lpwstr>Privileged</vt:lpwstr>
  </property>
  <property fmtid="{D5CDD505-2E9C-101B-9397-08002B2CF9AE}" pid="5" name="MSIP_Label_af5e9d48-0ea8-48aa-bdb9-8632ae51b998_Name">
    <vt:lpwstr>CONFIDENTIAL</vt:lpwstr>
  </property>
  <property fmtid="{D5CDD505-2E9C-101B-9397-08002B2CF9AE}" pid="6" name="MSIP_Label_af5e9d48-0ea8-48aa-bdb9-8632ae51b998_SiteId">
    <vt:lpwstr>b89dbed6-2425-4ca4-bc77-7749abb0f797</vt:lpwstr>
  </property>
  <property fmtid="{D5CDD505-2E9C-101B-9397-08002B2CF9AE}" pid="7" name="MSIP_Label_af5e9d48-0ea8-48aa-bdb9-8632ae51b998_ActionId">
    <vt:lpwstr>1d138907-74e4-48d5-b986-b4e064893413</vt:lpwstr>
  </property>
  <property fmtid="{D5CDD505-2E9C-101B-9397-08002B2CF9AE}" pid="8" name="MSIP_Label_af5e9d48-0ea8-48aa-bdb9-8632ae51b998_ContentBits">
    <vt:lpwstr>2</vt:lpwstr>
  </property>
  <property fmtid="{D5CDD505-2E9C-101B-9397-08002B2CF9AE}" pid="9" name="ClassificationContentMarkingFooterLocations">
    <vt:lpwstr>DwyerOmega-Master-01:11\DwyerOmega-Master-02:3</vt:lpwstr>
  </property>
  <property fmtid="{D5CDD505-2E9C-101B-9397-08002B2CF9AE}" pid="10" name="ClassificationContentMarkingFooterText">
    <vt:lpwstr>CONFIDENTIAL</vt:lpwstr>
  </property>
  <property fmtid="{D5CDD505-2E9C-101B-9397-08002B2CF9AE}" pid="11" name="ContentTypeId">
    <vt:lpwstr>0x010100B45A667FE2D4D243B7A0725D9C48B6AC</vt:lpwstr>
  </property>
  <property fmtid="{D5CDD505-2E9C-101B-9397-08002B2CF9AE}" pid="12" name="MediaServiceImageTags">
    <vt:lpwstr/>
  </property>
</Properties>
</file>